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87" r:id="rId3"/>
    <p:sldId id="288" r:id="rId4"/>
    <p:sldId id="289" r:id="rId5"/>
    <p:sldId id="290" r:id="rId6"/>
    <p:sldId id="367" r:id="rId7"/>
    <p:sldId id="380" r:id="rId8"/>
    <p:sldId id="381" r:id="rId9"/>
    <p:sldId id="382" r:id="rId10"/>
    <p:sldId id="383" r:id="rId11"/>
    <p:sldId id="292" r:id="rId12"/>
    <p:sldId id="384" r:id="rId13"/>
    <p:sldId id="296" r:id="rId14"/>
    <p:sldId id="385" r:id="rId15"/>
    <p:sldId id="386" r:id="rId16"/>
    <p:sldId id="387" r:id="rId17"/>
    <p:sldId id="300" r:id="rId18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lang="en-US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 panose="020F050202020403020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8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21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83203180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3765" latinLnBrk="0">
      <a:defRPr sz="1200">
        <a:latin typeface="+mj-lt"/>
        <a:ea typeface="+mj-ea"/>
        <a:cs typeface="+mj-cs"/>
        <a:sym typeface="Calibri" panose="020F0502020204030204"/>
      </a:defRPr>
    </a:lvl1pPr>
    <a:lvl2pPr indent="114300" defTabSz="913765" latinLnBrk="0">
      <a:defRPr sz="1200">
        <a:latin typeface="+mj-lt"/>
        <a:ea typeface="+mj-ea"/>
        <a:cs typeface="+mj-cs"/>
        <a:sym typeface="Calibri" panose="020F0502020204030204"/>
      </a:defRPr>
    </a:lvl2pPr>
    <a:lvl3pPr indent="228600" defTabSz="913765" latinLnBrk="0">
      <a:defRPr sz="1200">
        <a:latin typeface="+mj-lt"/>
        <a:ea typeface="+mj-ea"/>
        <a:cs typeface="+mj-cs"/>
        <a:sym typeface="Calibri" panose="020F0502020204030204"/>
      </a:defRPr>
    </a:lvl3pPr>
    <a:lvl4pPr indent="342900" defTabSz="913765" latinLnBrk="0">
      <a:defRPr sz="1200">
        <a:latin typeface="+mj-lt"/>
        <a:ea typeface="+mj-ea"/>
        <a:cs typeface="+mj-cs"/>
        <a:sym typeface="Calibri" panose="020F0502020204030204"/>
      </a:defRPr>
    </a:lvl4pPr>
    <a:lvl5pPr indent="457200" defTabSz="913765" latinLnBrk="0">
      <a:defRPr sz="1200">
        <a:latin typeface="+mj-lt"/>
        <a:ea typeface="+mj-ea"/>
        <a:cs typeface="+mj-cs"/>
        <a:sym typeface="Calibri" panose="020F0502020204030204"/>
      </a:defRPr>
    </a:lvl5pPr>
    <a:lvl6pPr indent="571500" defTabSz="913765" latinLnBrk="0">
      <a:defRPr sz="1200">
        <a:latin typeface="+mj-lt"/>
        <a:ea typeface="+mj-ea"/>
        <a:cs typeface="+mj-cs"/>
        <a:sym typeface="Calibri" panose="020F0502020204030204"/>
      </a:defRPr>
    </a:lvl6pPr>
    <a:lvl7pPr indent="685800" defTabSz="913765" latinLnBrk="0">
      <a:defRPr sz="1200">
        <a:latin typeface="+mj-lt"/>
        <a:ea typeface="+mj-ea"/>
        <a:cs typeface="+mj-cs"/>
        <a:sym typeface="Calibri" panose="020F0502020204030204"/>
      </a:defRPr>
    </a:lvl7pPr>
    <a:lvl8pPr indent="800100" defTabSz="913765" latinLnBrk="0">
      <a:defRPr sz="1200">
        <a:latin typeface="+mj-lt"/>
        <a:ea typeface="+mj-ea"/>
        <a:cs typeface="+mj-cs"/>
        <a:sym typeface="Calibri" panose="020F0502020204030204"/>
      </a:defRPr>
    </a:lvl8pPr>
    <a:lvl9pPr indent="914400" defTabSz="913765" latinLnBrk="0">
      <a:defRPr sz="1200">
        <a:latin typeface="+mj-lt"/>
        <a:ea typeface="+mj-ea"/>
        <a:cs typeface="+mj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d-ID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sp>
        <p:nvSpPr>
          <p:cNvPr id="14" name="Shape 20"/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en-US"/>
              <a:t>Lesson number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en-US"/>
              <a:t>Lesson Title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Title</a:t>
            </a:r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/>
              <a:t>Subject | Ages</a:t>
            </a:r>
          </a:p>
        </p:txBody>
      </p:sp>
      <p:sp>
        <p:nvSpPr>
          <p:cNvPr id="11" name="Vertical Text Placeholder 10"/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US" sz="800"/>
              <a:t>Space</a:t>
            </a:r>
            <a:endParaRPr lang="en-US" dirty="0"/>
          </a:p>
        </p:txBody>
      </p:sp>
      <p:sp>
        <p:nvSpPr>
          <p:cNvPr id="49" name="Vertical Text Placeholder 10"/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US" sz="800"/>
              <a:t>Space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/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– title</a:t>
            </a:r>
          </a:p>
        </p:txBody>
      </p:sp>
      <p:sp>
        <p:nvSpPr>
          <p:cNvPr id="11" name="Oval 10"/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n-US"/>
              <a:t>Insert - body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/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  <p:sp>
        <p:nvSpPr>
          <p:cNvPr id="22" name="Shape 20"/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/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/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/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/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/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4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4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45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47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/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22" name="Shape 20"/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/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/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4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  <p:sp>
        <p:nvSpPr>
          <p:cNvPr id="22" name="Shape 20"/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/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/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en-US"/>
              <a:t>Insert - body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en-US"/>
              <a:t>Insert - body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  <p:sp>
        <p:nvSpPr>
          <p:cNvPr id="28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en-US"/>
              <a:t>Insert - body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  <p:sp>
        <p:nvSpPr>
          <p:cNvPr id="30" name="Text Placehold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en-US"/>
              <a:t>Insert - body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 spc="300"/>
              <a:t>LESS</a:t>
            </a:r>
          </a:p>
        </p:txBody>
      </p:sp>
      <p:sp>
        <p:nvSpPr>
          <p:cNvPr id="15" name="Text Placeholder 9"/>
          <p:cNvSpPr txBox="1"/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None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en-US" spc="300"/>
              <a:t>MORE</a:t>
            </a: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question</a:t>
            </a:r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##</a:t>
            </a:r>
          </a:p>
        </p:txBody>
      </p:sp>
      <p:sp>
        <p:nvSpPr>
          <p:cNvPr id="24" name="TextBox 23"/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Less or more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/>
          <p:cNvSpPr txBox="1"/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None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en-US" spc="300"/>
              <a:t>MORE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Less or more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##</a:t>
            </a: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question</a:t>
            </a:r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##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 spc="300"/>
              <a:t>LESS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Less or more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##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question</a:t>
            </a:r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##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– gallery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– video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/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Main Enquiry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title</a:t>
            </a:r>
            <a:br>
              <a:rPr lang="en-US" dirty="0"/>
            </a:br>
            <a:r>
              <a:rPr lang="en-US"/>
              <a:t>Insert - title </a:t>
            </a:r>
            <a:br>
              <a:rPr lang="en-US" dirty="0"/>
            </a:br>
            <a:r>
              <a:rPr lang="en-US"/>
              <a:t>Insert -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Learning Outcomes</a:t>
            </a:r>
          </a:p>
        </p:txBody>
      </p:sp>
      <p:grpSp>
        <p:nvGrpSpPr>
          <p:cNvPr id="26" name="Group 162" descr="Gruppieren 2"/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en-US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/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en-US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/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en-US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learning outcomes</a:t>
            </a:r>
          </a:p>
        </p:txBody>
      </p:sp>
      <p:sp>
        <p:nvSpPr>
          <p:cNvPr id="5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learning outcomes</a:t>
            </a:r>
          </a:p>
        </p:txBody>
      </p:sp>
      <p:sp>
        <p:nvSpPr>
          <p:cNvPr id="56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learning outcomes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– activity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/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/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/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/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/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/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 panose="020F0502020204030204"/>
                </a:rPr>
                <a:t>VIEW ACTIVITY</a:t>
              </a:r>
            </a:p>
          </p:txBody>
        </p:sp>
      </p:grpSp>
      <p:sp>
        <p:nvSpPr>
          <p:cNvPr id="32" name="Rectangle 31"/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/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Student/activity</a:t>
            </a:r>
          </a:p>
        </p:txBody>
      </p:sp>
      <p:sp>
        <p:nvSpPr>
          <p:cNvPr id="3" name="Rectangle 2"/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/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title</a:t>
            </a: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</a:t>
            </a: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/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Image credits</a:t>
            </a: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- Standard page - Text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i="0" dirty="0">
              <a:latin typeface="Century Gothic Bold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1345" y="994152"/>
            <a:ext cx="8229600" cy="1241972"/>
          </a:xfrm>
        </p:spPr>
        <p:txBody>
          <a:bodyPr rtlCol="0"/>
          <a:lstStyle>
            <a:lvl1pPr>
              <a:defRPr sz="3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1345" y="2353975"/>
            <a:ext cx="8251615" cy="638607"/>
          </a:xfrm>
        </p:spPr>
        <p:txBody>
          <a:bodyPr rtlCol="0"/>
          <a:lstStyle>
            <a:lvl1pPr>
              <a:defRPr sz="18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1644" y="3258344"/>
            <a:ext cx="8229600" cy="357693"/>
          </a:xfrm>
        </p:spPr>
        <p:txBody>
          <a:bodyPr rtlCol="0"/>
          <a:lstStyle>
            <a:lvl1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  <a:lvl3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3pPr>
            <a:lvl4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4pPr>
            <a:lvl5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White - Standar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"/>
          <p:cNvSpPr/>
          <p:nvPr userDrawn="1"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 b="1" i="0" dirty="0">
              <a:latin typeface="Century Gothic Bold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/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Main Enquiry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– title</a:t>
            </a:r>
          </a:p>
        </p:txBody>
      </p:sp>
      <p:grpSp>
        <p:nvGrpSpPr>
          <p:cNvPr id="54" name="Group 166" descr="Gruppieren 2"/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en-US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/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en-US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/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en-US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/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en-US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/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en-US"/>
              <a:t>Insert - learning outcomes</a:t>
            </a:r>
          </a:p>
        </p:txBody>
      </p:sp>
      <p:grpSp>
        <p:nvGrpSpPr>
          <p:cNvPr id="79" name="Group 162" descr="Gruppieren 2"/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/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/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defRPr>
              </a:lvl1pPr>
            </a:lstStyle>
            <a:p>
              <a:pPr rtl="0"/>
              <a:r>
                <a:rPr lang="en-US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/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en-US"/>
              <a:t>Insert - learning outcomes</a:t>
            </a:r>
          </a:p>
        </p:txBody>
      </p:sp>
      <p:sp>
        <p:nvSpPr>
          <p:cNvPr id="84" name="Text Placeholder 77"/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en-US"/>
              <a:t>Insert - learning outcomes</a:t>
            </a:r>
          </a:p>
        </p:txBody>
      </p:sp>
      <p:sp>
        <p:nvSpPr>
          <p:cNvPr id="85" name="Text Placeholder 77"/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en-US"/>
              <a:t>Insert - learning outcomes</a:t>
            </a:r>
          </a:p>
        </p:txBody>
      </p:sp>
      <p:sp>
        <p:nvSpPr>
          <p:cNvPr id="86" name="Text Placeholder 77"/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en-US"/>
              <a:t>Insert - learning outcomes</a:t>
            </a:r>
          </a:p>
        </p:txBody>
      </p:sp>
      <p:sp>
        <p:nvSpPr>
          <p:cNvPr id="87" name="Text Placeholder 77"/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en-US"/>
              <a:t>Insert - learning outcomes</a:t>
            </a:r>
          </a:p>
        </p:txBody>
      </p:sp>
      <p:sp>
        <p:nvSpPr>
          <p:cNvPr id="88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n-US"/>
              <a:t>Todays learning, point number 1</a:t>
            </a:r>
          </a:p>
          <a:p>
            <a:pPr lvl="0" rtl="0"/>
            <a:r>
              <a:rPr lang="en-US"/>
              <a:t>Todays learning, point number 2</a:t>
            </a:r>
          </a:p>
          <a:p>
            <a:pPr lvl="0" rtl="0"/>
            <a:r>
              <a:rPr lang="en-US"/>
              <a:t>Todays learning, point number 3</a:t>
            </a:r>
          </a:p>
          <a:p>
            <a:pPr lvl="0" rtl="0"/>
            <a:r>
              <a:rPr lang="en-US"/>
              <a:t>Todays learning, point number 4</a:t>
            </a:r>
          </a:p>
          <a:p>
            <a:pPr lvl="0" rtl="0"/>
            <a:r>
              <a:rPr lang="en-US"/>
              <a:t>Todays learning, point number 5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rPr>
              <a:t>Learning objectives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body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text</a:t>
            </a:r>
          </a:p>
        </p:txBody>
      </p:sp>
      <p:sp>
        <p:nvSpPr>
          <p:cNvPr id="24" name="Oval 23"/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/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n-US"/>
              <a:t>Insert - body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n-US"/>
              <a:t>Insert - body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9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en-US"/>
              <a:t>Insert - 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n-US"/>
              <a:t>Insert - body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 panose="020F0502020204030204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 panose="020F0502020204030204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2709644" y="-1952376"/>
            <a:ext cx="7964625" cy="7963200"/>
          </a:xfrm>
          <a:prstGeom prst="ellipse">
            <a:avLst/>
          </a:prstGeom>
          <a:blipFill>
            <a:blip r:embed="rId2" cstate="email"/>
            <a:stretch>
              <a:fillRect l="9" r="9"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en-US"/>
              <a:t>Pelajaran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18920" y="3748388"/>
            <a:ext cx="3274886" cy="2544463"/>
          </a:xfrm>
        </p:spPr>
        <p:txBody>
          <a:bodyPr rtlCol="0"/>
          <a:lstStyle/>
          <a:p>
            <a:pPr rtl="0"/>
            <a:r>
              <a:rPr lang="en-US" sz="3200" dirty="0"/>
              <a:t>Bagaimana berlatih seperti seorang penjelajah Arktik?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00439" y="298557"/>
            <a:ext cx="1403309" cy="29253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id-ID" dirty="0"/>
              <a:t>Lautan Beku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826684" cy="13649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en-US"/>
              <a:t>PLK | 7-11</a:t>
            </a:r>
          </a:p>
        </p:txBody>
      </p:sp>
      <p:pic>
        <p:nvPicPr>
          <p:cNvPr id="9" name="Picture 8" descr="A picture containing drawing&#10;&#10;Description automatically generate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438820"/>
            <a:ext cx="4813300" cy="241880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sp>
        <p:nvSpPr>
          <p:cNvPr id="6" name="Title 1"/>
          <p:cNvSpPr txBox="1"/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algn="l" rtl="0" hangingPunct="1"/>
            <a:r>
              <a:rPr lang="en-US" sz="3400"/>
              <a:t>Pelatihan fisik: pertanyaan diskusi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26269" y="2222500"/>
            <a:ext cx="3468469" cy="24365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en-US" sz="1800" b="1">
                <a:solidFill>
                  <a:srgbClr val="FFFFFF"/>
                </a:solidFill>
                <a:latin typeface="Century Gothic Bold"/>
              </a:rPr>
              <a:t>Seberapa beratkah kegiatan menarik ban?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en-US" sz="1800" b="1">
                <a:solidFill>
                  <a:srgbClr val="FFFFFF"/>
                </a:solidFill>
                <a:latin typeface="Century Gothic Bold"/>
              </a:rPr>
              <a:t>Mengapa para penjelajah menarik ban untuk persiapan menuju wilayah Arktik?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en-US" sz="1800" b="1">
                <a:solidFill>
                  <a:srgbClr val="FFFFFF"/>
                </a:solidFill>
                <a:latin typeface="Century Gothic Bold"/>
              </a:rPr>
              <a:t>Bagaimana perasaan kalian jika harus menarik ban seberat 120kg hingga 12 jam per hari?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451345" y="2222500"/>
            <a:ext cx="4577855" cy="3051904"/>
          </a:xfrm>
          <a:prstGeom prst="roundRect">
            <a:avLst>
              <a:gd name="adj" fmla="val 260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371850" y="415063"/>
            <a:ext cx="4908550" cy="273845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sp>
        <p:nvSpPr>
          <p:cNvPr id="8" name="Rectangle 7"/>
          <p:cNvSpPr/>
          <p:nvPr/>
        </p:nvSpPr>
        <p:spPr>
          <a:xfrm>
            <a:off x="449263" y="2232439"/>
            <a:ext cx="3667036" cy="277768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Menurut kalian seberapa beratkah aktivitas ini?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Perasaan apa saja yang dapat kalian rasakan?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Mengapa persiapan </a:t>
            </a:r>
            <a:br>
              <a:rPr lang="en-GB" sz="1800" b="1" dirty="0">
                <a:solidFill>
                  <a:srgbClr val="25243D"/>
                </a:solidFill>
                <a:latin typeface="Century Gothic Bold"/>
              </a:rPr>
            </a:br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mental dapat bermanfaat?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Bagaimana kira-kira rasanya tidur di suhu </a:t>
            </a:r>
            <a:br>
              <a:rPr lang="id-ID" sz="1800" b="1" dirty="0">
                <a:solidFill>
                  <a:srgbClr val="25243D"/>
                </a:solidFill>
                <a:latin typeface="Century Gothic Bold"/>
              </a:rPr>
            </a:br>
            <a:r>
              <a:rPr lang="id-ID" sz="1800" b="1" dirty="0">
                <a:solidFill>
                  <a:srgbClr val="25243D"/>
                </a:solidFill>
                <a:latin typeface="Century Gothic Bold"/>
              </a:rPr>
              <a:t>-35°C selama dua bulan? </a:t>
            </a:r>
          </a:p>
        </p:txBody>
      </p:sp>
      <p:pic>
        <p:nvPicPr>
          <p:cNvPr id="9" name="Picture 2" descr="C:\Users\Jamie\Dropbox\OCEANS\[DE] OCEANS\FROZEN OCEANS\RESOURCES\CMP\full-images\de-oceans-extra2011-241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 bwMode="auto">
          <a:xfrm>
            <a:off x="4116299" y="2217196"/>
            <a:ext cx="4579938" cy="3057208"/>
          </a:xfrm>
          <a:prstGeom prst="roundRect">
            <a:avLst>
              <a:gd name="adj" fmla="val 339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Title 1"/>
          <p:cNvSpPr txBox="1"/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algn="l" rtl="0" hangingPunct="1"/>
            <a:r>
              <a:rPr lang="en-US" sz="3400">
                <a:solidFill>
                  <a:schemeClr val="bg2"/>
                </a:solidFill>
              </a:rPr>
              <a:t>Pelatihan mental: pertanyaan diskusi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962400" y="415063"/>
            <a:ext cx="4318000" cy="273845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202" y="2232439"/>
            <a:ext cx="8625431" cy="139268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Calibri" panose="020F0502020204030204" pitchFamily="34" charset="0"/>
              <a:buChar char="-"/>
            </a:pPr>
            <a:r>
              <a:rPr lang="en-US" sz="1800" b="1">
                <a:solidFill>
                  <a:srgbClr val="25243D"/>
                </a:solidFill>
                <a:latin typeface="Century Gothic Bold"/>
              </a:rPr>
              <a:t>Risiko apa saja yang terlibat dalam setiap aktivitas?</a:t>
            </a:r>
          </a:p>
          <a:p>
            <a:pPr marL="342900" indent="-342900" rtl="0">
              <a:spcAft>
                <a:spcPts val="500"/>
              </a:spcAft>
              <a:buFont typeface="Calibri" panose="020F0502020204030204" pitchFamily="34" charset="0"/>
              <a:buChar char="-"/>
            </a:pPr>
            <a:r>
              <a:rPr lang="en-US" sz="1800" b="1">
                <a:solidFill>
                  <a:srgbClr val="25243D"/>
                </a:solidFill>
                <a:latin typeface="Century Gothic Bold"/>
              </a:rPr>
              <a:t>Bagaimana pelatihan dapat membantu mengurangi risiko?</a:t>
            </a:r>
          </a:p>
          <a:p>
            <a:pPr marL="342900" indent="-342900" rtl="0">
              <a:spcAft>
                <a:spcPts val="500"/>
              </a:spcAft>
              <a:buFont typeface="Calibri" panose="020F0502020204030204" pitchFamily="34" charset="0"/>
              <a:buChar char="-"/>
            </a:pPr>
            <a:r>
              <a:rPr lang="en-US" sz="1800" b="1">
                <a:solidFill>
                  <a:srgbClr val="25243D"/>
                </a:solidFill>
                <a:latin typeface="Century Gothic Bold"/>
              </a:rPr>
              <a:t>Bagaimana pelatihan dapat membantu mencapai kesuksesan?</a:t>
            </a:r>
          </a:p>
          <a:p>
            <a:pPr marL="342900" indent="-342900" rtl="0">
              <a:spcAft>
                <a:spcPts val="500"/>
              </a:spcAft>
              <a:buFont typeface="Calibri" panose="020F0502020204030204" pitchFamily="34" charset="0"/>
              <a:buChar char="-"/>
            </a:pPr>
            <a:r>
              <a:rPr lang="en-US" sz="1800" b="1">
                <a:solidFill>
                  <a:srgbClr val="25243D"/>
                </a:solidFill>
                <a:latin typeface="Century Gothic Bold"/>
              </a:rPr>
              <a:t>Apa yang terjadi jika terjadi suatu masalah di wilayah Arktik?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449262" y="4018400"/>
            <a:ext cx="8245476" cy="2627670"/>
          </a:xfrm>
          <a:prstGeom prst="rect">
            <a:avLst/>
          </a:prstGeom>
        </p:spPr>
      </p:pic>
      <p:sp>
        <p:nvSpPr>
          <p:cNvPr id="12" name="Title 1"/>
          <p:cNvSpPr txBox="1"/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algn="l" rtl="0" hangingPunct="1"/>
            <a:r>
              <a:rPr lang="en-US" sz="3400">
                <a:solidFill>
                  <a:schemeClr val="bg2"/>
                </a:solidFill>
              </a:rPr>
              <a:t>Titik periksa pembelajaran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943350" y="415063"/>
            <a:ext cx="4337050" cy="273845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sp>
        <p:nvSpPr>
          <p:cNvPr id="14" name="Title 1"/>
          <p:cNvSpPr txBox="1"/>
          <p:nvPr/>
        </p:nvSpPr>
        <p:spPr>
          <a:xfrm>
            <a:off x="398432" y="998908"/>
            <a:ext cx="8229600" cy="1242219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en-US" sz="3400">
                <a:solidFill>
                  <a:srgbClr val="25243D"/>
                </a:solidFill>
              </a:rPr>
              <a:t>Titik periksa pembelajaran </a:t>
            </a:r>
            <a:endParaRPr lang="en-GB" sz="3400" dirty="0">
              <a:solidFill>
                <a:srgbClr val="25243D"/>
              </a:solidFill>
            </a:endParaRPr>
          </a:p>
        </p:txBody>
      </p:sp>
      <p:graphicFrame>
        <p:nvGraphicFramePr>
          <p:cNvPr id="11" name="Group 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792092"/>
              </p:ext>
            </p:extLst>
          </p:nvPr>
        </p:nvGraphicFramePr>
        <p:xfrm>
          <a:off x="2118500" y="2551127"/>
          <a:ext cx="6653361" cy="5326123"/>
        </p:xfrm>
        <a:graphic>
          <a:graphicData uri="http://schemas.openxmlformats.org/drawingml/2006/table">
            <a:tbl>
              <a:tblPr/>
              <a:tblGrid>
                <a:gridCol w="6653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1760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defRPr/>
                      </a:pP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Apa saja tiga hal yang dibutuhkan manusia untuk bertahan </a:t>
                      </a:r>
                      <a:r>
                        <a:rPr lang="en-US" sz="1600" b="1" i="0" u="none" strike="noStrike" kern="0" cap="none" spc="0" normalizeH="0" noProof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hidup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?</a:t>
                      </a: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defRPr/>
                      </a:pP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Bagaimana kondisi di wilayah Arktik?</a:t>
                      </a:r>
                      <a:br>
                        <a:rPr kumimoji="0" lang="en-GB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</a:b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defRPr/>
                      </a:pP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Mengapa sulit bertahan hidup di </a:t>
                      </a:r>
                      <a:r>
                        <a:rPr lang="en-ID" alt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wilayah 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Arktik?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defRPr/>
                      </a:pP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Mengapa penting melatih keadaan fisik untuk penjelajahan di </a:t>
                      </a:r>
                      <a:r>
                        <a:rPr lang="en-US" sz="1600" b="1" i="0" u="none" strike="noStrike" kern="0" cap="none" spc="0" normalizeH="0" noProof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Arktik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?</a:t>
                      </a: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defRPr/>
                      </a:pPr>
                      <a:r>
                        <a:rPr lang="en-US" sz="1600" b="1" i="0" u="none" strike="noStrike" kern="0" cap="none" spc="0" normalizeH="0" noProof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Mengapa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 </a:t>
                      </a:r>
                      <a:r>
                        <a:rPr lang="en-US" sz="1600" b="1" i="0" u="none" strike="noStrike" kern="0" cap="none" spc="0" normalizeH="0" noProof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penting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 </a:t>
                      </a:r>
                      <a:r>
                        <a:rPr lang="en-US" sz="1600" b="1" i="0" u="none" strike="noStrike" kern="0" cap="none" spc="0" normalizeH="0" noProof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berlatih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 </a:t>
                      </a:r>
                      <a:r>
                        <a:rPr lang="en-US" sz="1600" b="1" i="0" u="none" strike="noStrike" kern="0" cap="none" spc="0" normalizeH="0" noProof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keadaan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 mental </a:t>
                      </a:r>
                      <a:r>
                        <a:rPr lang="en-US" sz="1600" b="1" i="0" u="none" strike="noStrike" kern="0" cap="none" spc="0" normalizeH="0" noProof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untuk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 </a:t>
                      </a:r>
                      <a:r>
                        <a:rPr lang="en-US" sz="1600" b="1" i="0" u="none" strike="noStrike" kern="0" cap="none" spc="0" normalizeH="0" noProof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penjelajahan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 di </a:t>
                      </a:r>
                      <a:r>
                        <a:rPr lang="en-US" sz="1600" b="1" i="0" u="none" strike="noStrike" kern="0" cap="none" spc="0" normalizeH="0" noProof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Arktik</a:t>
                      </a:r>
                      <a:r>
                        <a:rPr lang="en-US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 panose="020F0502020204030204"/>
                        </a:rPr>
                        <a:t>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9111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defRPr/>
                      </a:pP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7585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defRPr/>
                      </a:pP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755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defRPr/>
                      </a:pP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712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defRPr/>
                      </a:pP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449263" y="2668096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Landasan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49263" y="3290747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Tingkat</a:t>
            </a: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 </a:t>
            </a: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Pengembangan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449263" y="402665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Tingkat</a:t>
            </a: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 </a:t>
            </a: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Kompetensi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49263" y="5043104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chemeClr val="bg1"/>
                </a:solidFill>
                <a:latin typeface="Century Gothic Bold"/>
              </a:rPr>
              <a:t>Tingkat</a:t>
            </a:r>
            <a:r>
              <a:rPr lang="en-US" sz="1400" b="1" dirty="0">
                <a:solidFill>
                  <a:schemeClr val="bg1"/>
                </a:solidFill>
                <a:latin typeface="Century Gothic Bold"/>
              </a:rPr>
              <a:t> </a:t>
            </a:r>
            <a:r>
              <a:rPr lang="en-US" sz="1200" b="1" dirty="0">
                <a:solidFill>
                  <a:schemeClr val="bg1"/>
                </a:solidFill>
                <a:latin typeface="Century Gothic Bold"/>
              </a:rPr>
              <a:t>Keahlian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0950" y="438820"/>
            <a:ext cx="4489450" cy="241880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graphicFrame>
        <p:nvGraphicFramePr>
          <p:cNvPr id="9" name="Group 236"/>
          <p:cNvGraphicFramePr>
            <a:graphicFrameLocks noGrp="1"/>
          </p:cNvGraphicFramePr>
          <p:nvPr/>
        </p:nvGraphicFramePr>
        <p:xfrm>
          <a:off x="371833" y="1997765"/>
          <a:ext cx="8322905" cy="4045027"/>
        </p:xfrm>
        <a:graphic>
          <a:graphicData uri="http://schemas.openxmlformats.org/drawingml/2006/table">
            <a:tbl>
              <a:tblPr/>
              <a:tblGrid>
                <a:gridCol w="8322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1372">
                <a:tc>
                  <a:txBody>
                    <a:bodyPr/>
                    <a:lstStyle/>
                    <a:p>
                      <a:pPr marL="457200" indent="-45720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Apa saja tiga hal yang dibutuhkan manusia untuk bertahan hidup?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100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Makanan, air, oksigen (udara).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defRPr/>
                      </a:pPr>
                      <a:r>
                        <a:rPr lang="en-US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Bagaimana kondisi di wilayah Arktik?</a:t>
                      </a: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100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Dingin, kering, kosong, tandus, makhluk hidup yang terbatas.</a:t>
                      </a:r>
                    </a:p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GB" sz="1800" b="1" i="0" baseline="0" dirty="0">
                        <a:solidFill>
                          <a:srgbClr val="0F64B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defRPr/>
                      </a:pPr>
                      <a:r>
                        <a:rPr lang="en-US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Mengapa sulit bertahan hidup di </a:t>
                      </a:r>
                      <a:r>
                        <a:rPr lang="en-ID" altLang="en-US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wilayah </a:t>
                      </a:r>
                      <a:r>
                        <a:rPr lang="en-US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Arktik?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4115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Cuacanya sangat dingin. </a:t>
                      </a:r>
                      <a:br>
                        <a:rPr lang="en-GB" sz="1800" b="1" i="0" baseline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Seluruh perairan beku. </a:t>
                      </a:r>
                      <a:br>
                        <a:rPr lang="en-GB" sz="1800" b="1" i="0" baseline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Sulit mencari makanan.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itle 6"/>
          <p:cNvSpPr txBox="1"/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algn="l" rtl="0" hangingPunct="1"/>
            <a:r>
              <a:rPr lang="en-US" sz="3400"/>
              <a:t>Ringkasan pertanyaan: </a:t>
            </a:r>
            <a:r>
              <a:rPr lang="en-US" sz="3400">
                <a:solidFill>
                  <a:srgbClr val="6BD1D5"/>
                </a:solidFill>
              </a:rPr>
              <a:t>jawaban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38820"/>
            <a:ext cx="4546600" cy="241880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sp>
        <p:nvSpPr>
          <p:cNvPr id="12" name="Title 6"/>
          <p:cNvSpPr txBox="1"/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algn="l" rtl="0" hangingPunct="1"/>
            <a:r>
              <a:rPr lang="en-US" sz="3400"/>
              <a:t>Ringkasan pertanyaan: </a:t>
            </a:r>
            <a:r>
              <a:rPr lang="en-US" sz="3400">
                <a:solidFill>
                  <a:srgbClr val="6BD1D5"/>
                </a:solidFill>
              </a:rPr>
              <a:t>jawaban</a:t>
            </a:r>
          </a:p>
        </p:txBody>
      </p:sp>
      <p:graphicFrame>
        <p:nvGraphicFramePr>
          <p:cNvPr id="5" name="Group 236"/>
          <p:cNvGraphicFramePr>
            <a:graphicFrameLocks noGrp="1"/>
          </p:cNvGraphicFramePr>
          <p:nvPr/>
        </p:nvGraphicFramePr>
        <p:xfrm>
          <a:off x="371833" y="1997765"/>
          <a:ext cx="8322905" cy="5346237"/>
        </p:xfrm>
        <a:graphic>
          <a:graphicData uri="http://schemas.openxmlformats.org/drawingml/2006/table">
            <a:tbl>
              <a:tblPr/>
              <a:tblGrid>
                <a:gridCol w="8322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3335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defRPr/>
                      </a:pPr>
                      <a:r>
                        <a:rPr lang="en-US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Mengapa penting melatih keadaan fisik untuk penjelajahan di Arktik?</a:t>
                      </a: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072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Kondisinya sangat ekstrem, sehingga sangat berbahaya.</a:t>
                      </a:r>
                    </a:p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Dibutuhkan stamina tinggi untuk menarik kereta luncur.</a:t>
                      </a:r>
                    </a:p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Perlu persiapan jika terjadi masalah.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728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defRPr/>
                      </a:pPr>
                      <a:r>
                        <a:rPr lang="en-US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Mengapa penting berlatih keadaan mental untuk penjelajahan di Arktik?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0995">
                <a:tc>
                  <a:txBody>
                    <a:bodyPr/>
                    <a:lstStyle/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defRPr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Kondisinya sangat ekstrem sehingga hal mudah saja sangat sulit dilakukan.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defRPr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Sangat mudah lelah dan frustrasi.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defRPr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Menguras emosi.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defRPr/>
                      </a:pPr>
                      <a:r>
                        <a:rPr lang="en-US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Harus memiliki ketahanan uji agar mampu melanjutkan.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defRPr/>
                      </a:pP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4115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endParaRPr lang="en-GB" sz="1800" b="1" i="0" baseline="0" dirty="0">
                        <a:solidFill>
                          <a:srgbClr val="6BD1D5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600450" y="415063"/>
            <a:ext cx="4679950" cy="273845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graphicFrame>
        <p:nvGraphicFramePr>
          <p:cNvPr id="5" name="Group 236"/>
          <p:cNvGraphicFramePr>
            <a:graphicFrameLocks noGrp="1"/>
          </p:cNvGraphicFramePr>
          <p:nvPr/>
        </p:nvGraphicFramePr>
        <p:xfrm>
          <a:off x="2341905" y="2222500"/>
          <a:ext cx="6352831" cy="5498532"/>
        </p:xfrm>
        <a:graphic>
          <a:graphicData uri="http://schemas.openxmlformats.org/drawingml/2006/table">
            <a:tbl>
              <a:tblPr/>
              <a:tblGrid>
                <a:gridCol w="6352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7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Menyebutkan tiga hal mendasar yang dibutuhkan manusia untuk bertahan hidup di mana saja.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Menemukan lokasi wilayah Arktik pada sebuah peta.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defRPr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kondisi kehidupan di </a:t>
                      </a:r>
                      <a:r>
                        <a:rPr lang="en-ID" alt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wilayah </a:t>
                      </a: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Arktik.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defRPr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berbagai tantangan bertahan hidup di wilayah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mengapa pelatihan fisik dibutuhkan bagi para penjelajah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defRPr/>
                      </a:pPr>
                      <a:r>
                        <a:rPr lang="en-US" sz="16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mengapa pelatihan mental dibutuhkan bagi para penjelajah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758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75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712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49264" y="2222501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Landasan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49263" y="3289409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Tingkat</a:t>
            </a: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 </a:t>
            </a: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Pengembangan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49263" y="391899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Tingkat</a:t>
            </a: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 </a:t>
            </a: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Kompetensi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49263" y="525652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chemeClr val="bg1"/>
                </a:solidFill>
                <a:latin typeface="Century Gothic Bold"/>
              </a:rPr>
              <a:t>Tingkat</a:t>
            </a:r>
            <a:r>
              <a:rPr lang="en-US" sz="1400" b="1" dirty="0">
                <a:solidFill>
                  <a:schemeClr val="bg1"/>
                </a:solidFill>
                <a:latin typeface="Century Gothic Bold"/>
              </a:rPr>
              <a:t> </a:t>
            </a:r>
            <a:r>
              <a:rPr lang="en-US" sz="1200" b="1" dirty="0">
                <a:solidFill>
                  <a:schemeClr val="bg1"/>
                </a:solidFill>
                <a:latin typeface="Century Gothic Bold"/>
              </a:rPr>
              <a:t>Keahlian</a:t>
            </a:r>
          </a:p>
        </p:txBody>
      </p:sp>
      <p:sp>
        <p:nvSpPr>
          <p:cNvPr id="10" name="Title 6"/>
          <p:cNvSpPr txBox="1"/>
          <p:nvPr/>
        </p:nvSpPr>
        <p:spPr>
          <a:xfrm>
            <a:off x="399491" y="1356874"/>
            <a:ext cx="8010862" cy="51673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en-US" sz="3400" dirty="0">
                <a:solidFill>
                  <a:srgbClr val="25243D"/>
                </a:solidFill>
              </a:rPr>
              <a:t>Titik periksa pembelajaran akhir</a:t>
            </a:r>
            <a:endParaRPr lang="en-GB" sz="3400" dirty="0">
              <a:solidFill>
                <a:srgbClr val="25243D"/>
              </a:solidFill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543300" y="415063"/>
            <a:ext cx="4737100" cy="273845"/>
          </a:xfrm>
        </p:spPr>
        <p:txBody>
          <a:bodyPr rtlCol="0"/>
          <a:lstStyle/>
          <a:p>
            <a:pPr rtl="0"/>
            <a:r>
              <a:rPr lang="en-US"/>
              <a:t>Pelajaran 2: Bagaimana berlatih seperti seorang penjelajah Arktik?</a:t>
            </a:r>
          </a:p>
        </p:txBody>
      </p:sp>
      <p:sp>
        <p:nvSpPr>
          <p:cNvPr id="12" name="Title 1"/>
          <p:cNvSpPr txBox="1"/>
          <p:nvPr/>
        </p:nvSpPr>
        <p:spPr>
          <a:xfrm>
            <a:off x="398432" y="999418"/>
            <a:ext cx="8229600" cy="1242219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en-US" sz="3400">
                <a:solidFill>
                  <a:srgbClr val="25243D"/>
                </a:solidFill>
              </a:rPr>
              <a:t>Titik periksa pembelajaran akhir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753" y="2214045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800" b="1">
                <a:solidFill>
                  <a:srgbClr val="25243D"/>
                </a:solidFill>
                <a:latin typeface="Century Gothic Bold"/>
              </a:rPr>
              <a:t>Apa saja yang telah kalian pelajari hari ini menggunakan indra: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en-US" sz="1800" b="1">
                <a:solidFill>
                  <a:srgbClr val="25243D"/>
                </a:solidFill>
                <a:latin typeface="Century Gothic Bold"/>
              </a:rPr>
              <a:t>Mata?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en-US" sz="1800" b="1">
                <a:solidFill>
                  <a:srgbClr val="25243D"/>
                </a:solidFill>
                <a:latin typeface="Century Gothic Bold"/>
              </a:rPr>
              <a:t>Telinga?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en-US" sz="1800" b="1">
                <a:solidFill>
                  <a:srgbClr val="25243D"/>
                </a:solidFill>
                <a:latin typeface="Century Gothic Bold"/>
              </a:rPr>
              <a:t>Tubuh?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810000" y="415063"/>
            <a:ext cx="4470400" cy="273845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graphicFrame>
        <p:nvGraphicFramePr>
          <p:cNvPr id="5" name="Group 102"/>
          <p:cNvGraphicFramePr/>
          <p:nvPr/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6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Pertanyaan Kunci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</a:pPr>
                      <a:r>
                        <a:rPr lang="en-US" sz="16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Bagaimana b _ _ _ _ _ _ _  seperti seorang penjelajah Arktik?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2938" y="1288487"/>
            <a:ext cx="52030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3300" b="1">
                <a:solidFill>
                  <a:srgbClr val="25243D"/>
                </a:solidFill>
                <a:latin typeface="Century Gothic Bold"/>
                <a:cs typeface="Akzidenz Grotesk BE Cn"/>
              </a:rPr>
              <a:t>Pelajaran 2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962400" y="415063"/>
            <a:ext cx="4318000" cy="273845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graphicFrame>
        <p:nvGraphicFramePr>
          <p:cNvPr id="12" name="Group 236"/>
          <p:cNvGraphicFramePr>
            <a:graphicFrameLocks noGrp="1"/>
          </p:cNvGraphicFramePr>
          <p:nvPr/>
        </p:nvGraphicFramePr>
        <p:xfrm>
          <a:off x="2341906" y="2222500"/>
          <a:ext cx="6695768" cy="6385560"/>
        </p:xfrm>
        <a:graphic>
          <a:graphicData uri="http://schemas.openxmlformats.org/drawingml/2006/table">
            <a:tbl>
              <a:tblPr/>
              <a:tblGrid>
                <a:gridCol w="6695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82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Menyebutkan tiga hal mendasar yang dibutuhkan manusia untuk bertahan hidup di mana saja.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Menemukan lokasi wilayah Arktik pada sebuah peta.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60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kondisi kehidupan di  </a:t>
                      </a:r>
                      <a:r>
                        <a:rPr lang="en-ID" alt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wilayah </a:t>
                      </a: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Arktik.</a:t>
                      </a:r>
                      <a:br>
                        <a:rPr lang="en-GB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berbagai tantangan bertahan hidup di wilayah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mengapa pelatihan fisik dibutuhkan bagi para penjelajah Arktik.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defRPr/>
                      </a:pPr>
                      <a:r>
                        <a:rPr lang="en-US" sz="16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Menjelaskan mengapa pelatihan mental dibutuhkan bagi para penjelajah Arktik.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6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28575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Landasan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49263" y="3332170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Tingkat Pengembangan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449263" y="3958749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rgbClr val="1A1A1A"/>
                </a:solidFill>
                <a:latin typeface="Century Gothic Bold"/>
              </a:rPr>
              <a:t>Tingkat Kompetensi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49263" y="5179374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en-US" sz="1200" b="1" dirty="0">
                <a:solidFill>
                  <a:schemeClr val="bg1"/>
                </a:solidFill>
                <a:latin typeface="Century Gothic Bold"/>
              </a:rPr>
              <a:t>Tingkat Keahlian</a:t>
            </a:r>
          </a:p>
        </p:txBody>
      </p:sp>
      <p:sp>
        <p:nvSpPr>
          <p:cNvPr id="17" name="Title 6"/>
          <p:cNvSpPr txBox="1"/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sz="3400" dirty="0">
                <a:solidFill>
                  <a:srgbClr val="25243D"/>
                </a:solidFill>
              </a:rPr>
              <a:t>Tingkatan Hasil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/>
          <p:cNvSpPr>
            <a:spLocks noGrp="1"/>
          </p:cNvSpPr>
          <p:nvPr>
            <p:ph type="title"/>
          </p:nvPr>
        </p:nvSpPr>
        <p:spPr>
          <a:xfrm>
            <a:off x="3952799" y="415063"/>
            <a:ext cx="4327601" cy="273845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sp>
        <p:nvSpPr>
          <p:cNvPr id="14" name="Title 1"/>
          <p:cNvSpPr txBox="1"/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en-ID" altLang="en-US" sz="3400">
                <a:solidFill>
                  <a:srgbClr val="25243D"/>
                </a:solidFill>
              </a:rPr>
              <a:t>Wilayah </a:t>
            </a:r>
            <a:r>
              <a:rPr lang="en-US" sz="3400">
                <a:solidFill>
                  <a:srgbClr val="25243D"/>
                </a:solidFill>
              </a:rPr>
              <a:t>Arktik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en-US" sz="2400" b="1">
                <a:solidFill>
                  <a:srgbClr val="25243D"/>
                </a:solidFill>
                <a:latin typeface="Century Gothic Bold"/>
              </a:rPr>
              <a:t>Britania Raya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en-US" sz="2400" b="1">
                <a:solidFill>
                  <a:srgbClr val="25243D"/>
                </a:solidFill>
                <a:latin typeface="Century Gothic Bold"/>
              </a:rPr>
              <a:t>Rusia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529011" y="329104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id-ID" sz="2400" b="1" dirty="0">
                <a:solidFill>
                  <a:srgbClr val="25243D"/>
                </a:solidFill>
                <a:latin typeface="Century Gothic Bold"/>
              </a:rPr>
              <a:t>Kanada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en-US" sz="2400" b="1">
                <a:solidFill>
                  <a:srgbClr val="25243D"/>
                </a:solidFill>
                <a:latin typeface="Century Gothic Bold"/>
              </a:rPr>
              <a:t>Greenland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/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en-US" sz="2400" b="1">
                <a:solidFill>
                  <a:srgbClr val="DD3A4F"/>
                </a:solidFill>
                <a:latin typeface="Century Gothic Bold"/>
              </a:rPr>
              <a:t>Lingkar Arktik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96681" y="3572424"/>
            <a:ext cx="1485900" cy="82994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en-ID" altLang="en-US" sz="2400" b="1">
                <a:solidFill>
                  <a:srgbClr val="4EACC5"/>
                </a:solidFill>
                <a:latin typeface="Century Gothic Bold"/>
              </a:rPr>
              <a:t>Samudra</a:t>
            </a:r>
            <a:endParaRPr lang="en-US" sz="2400" b="1">
              <a:solidFill>
                <a:srgbClr val="4EACC5"/>
              </a:solidFill>
              <a:latin typeface="Century Gothic Bold"/>
            </a:endParaRPr>
          </a:p>
          <a:p>
            <a:pPr algn="ctr" rtl="0"/>
            <a:r>
              <a:rPr lang="en-US" sz="2400" b="1">
                <a:solidFill>
                  <a:srgbClr val="4EACC5"/>
                </a:solidFill>
                <a:latin typeface="Century Gothic Bold"/>
              </a:rPr>
              <a:t>Arktik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5371" y="438820"/>
            <a:ext cx="4855029" cy="241880"/>
          </a:xfrm>
        </p:spPr>
        <p:txBody>
          <a:bodyPr rtlCol="0"/>
          <a:lstStyle/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sp>
        <p:nvSpPr>
          <p:cNvPr id="7" name="Title 3"/>
          <p:cNvSpPr txBox="1"/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en-US" sz="3400">
                <a:solidFill>
                  <a:srgbClr val="FFFFFF"/>
                </a:solidFill>
              </a:rPr>
              <a:t>Pengantar dari Ann Daniels</a:t>
            </a:r>
            <a:endParaRPr lang="en-GB" sz="34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1969341"/>
            <a:ext cx="4263656" cy="42319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Halo, saya Ann Daniels, saya bertanggung jawab atas kegiatan di es untuk Catlin Arctic Survey. </a:t>
            </a:r>
            <a:r>
              <a:rPr lang="id-ID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Saya telah mengikuti berbagai ekspedisi dan kini jarak saya mengangkut kereta salju bertambah menjadi lebih dari 3,000 mil dan 400 hari</a:t>
            </a:r>
            <a: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!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en-ID" alt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Dulu saya</a:t>
            </a:r>
            <a: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 bukan seorang penjelajah, saya bahkan mendaftarkan diri untuk ekspedisi pertama saya tanpa memiliki pengalaman!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endParaRPr lang="en-US" sz="1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  <a:p>
            <a:pPr rtl="0"/>
            <a: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Kerja keras, pelatihan serta dedikasi membantu saya menjadi tahan uji sehingga mampu menghadapi tantangan di Arktik. Apakah menurut kalian, kalian mampu menjadi seorang penjelajah?</a:t>
            </a:r>
          </a:p>
        </p:txBody>
      </p:sp>
      <p:sp>
        <p:nvSpPr>
          <p:cNvPr id="9" name="Oval 8"/>
          <p:cNvSpPr/>
          <p:nvPr/>
        </p:nvSpPr>
        <p:spPr>
          <a:xfrm>
            <a:off x="1050758" y="2318085"/>
            <a:ext cx="3042508" cy="3041999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pic>
        <p:nvPicPr>
          <p:cNvPr id="4" name="Picture 2" descr="C:\Users\Jamie\Dropbox\OCEANS\[DE] OCEANS\FROZEN OCEANS\RESOURCES\CMP\full-images\de-oceans-447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itle 1"/>
          <p:cNvSpPr txBox="1"/>
          <p:nvPr/>
        </p:nvSpPr>
        <p:spPr>
          <a:xfrm>
            <a:off x="363621" y="5340543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id-ID" sz="3400" dirty="0">
                <a:solidFill>
                  <a:srgbClr val="FFFFFF"/>
                </a:solidFill>
                <a:latin typeface="Century Gothic Bold"/>
              </a:rPr>
              <a:t>Apa saja yang </a:t>
            </a:r>
            <a:br>
              <a:rPr lang="id-ID" sz="3400" dirty="0">
                <a:solidFill>
                  <a:srgbClr val="FFFFFF"/>
                </a:solidFill>
                <a:latin typeface="Century Gothic Bold"/>
              </a:rPr>
            </a:br>
            <a:r>
              <a:rPr lang="id-ID" sz="3400" dirty="0">
                <a:solidFill>
                  <a:srgbClr val="FFFFFF"/>
                </a:solidFill>
                <a:latin typeface="Century Gothic Bold"/>
              </a:rPr>
              <a:t>menjadi tantangan?</a:t>
            </a:r>
          </a:p>
        </p:txBody>
      </p:sp>
      <p:sp>
        <p:nvSpPr>
          <p:cNvPr id="13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6" name="Title 1"/>
          <p:cNvSpPr txBox="1"/>
          <p:nvPr/>
        </p:nvSpPr>
        <p:spPr>
          <a:xfrm>
            <a:off x="3860800" y="415063"/>
            <a:ext cx="4419600" cy="273845"/>
          </a:xfrm>
          <a:prstGeom prst="rect">
            <a:avLst/>
          </a:prstGeom>
          <a:ln w="12700">
            <a:miter lim="400000"/>
          </a:ln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dirty="0"/>
              <a:t>Pelajaran 2: Bagaimana berlatih seperti seorang penjelajah Arktik?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Jamie\Dropbox\OCEANS\[DE] OCEANS\FROZEN OCEANS\RESOURCES\CMP\full-images\de-oceans-2010-035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93720"/>
          </a:xfrm>
          <a:prstGeom prst="rect">
            <a:avLst/>
          </a:prstGeom>
          <a:noFill/>
        </p:spPr>
      </p:pic>
      <p:sp>
        <p:nvSpPr>
          <p:cNvPr id="5" name="Title 1"/>
          <p:cNvSpPr txBox="1"/>
          <p:nvPr/>
        </p:nvSpPr>
        <p:spPr>
          <a:xfrm>
            <a:off x="2055367" y="5330596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algn="r" rtl="0"/>
            <a:r>
              <a:rPr lang="id-ID" sz="3400" dirty="0">
                <a:solidFill>
                  <a:srgbClr val="FFFFFF"/>
                </a:solidFill>
                <a:latin typeface="Century Gothic Bold"/>
              </a:rPr>
              <a:t>Apa saja yang </a:t>
            </a:r>
            <a:br>
              <a:rPr lang="id-ID" sz="3400" dirty="0">
                <a:solidFill>
                  <a:srgbClr val="FFFFFF"/>
                </a:solidFill>
                <a:latin typeface="Century Gothic Bold"/>
              </a:rPr>
            </a:br>
            <a:r>
              <a:rPr lang="id-ID" sz="3400" dirty="0">
                <a:solidFill>
                  <a:srgbClr val="FFFFFF"/>
                </a:solidFill>
                <a:latin typeface="Century Gothic Bold"/>
              </a:rPr>
              <a:t>menjadi tantangan?</a:t>
            </a:r>
          </a:p>
        </p:txBody>
      </p:sp>
      <p:sp>
        <p:nvSpPr>
          <p:cNvPr id="13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570514" y="415063"/>
            <a:ext cx="4709886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0" y="0"/>
            <a:ext cx="9144000" cy="6871252"/>
          </a:xfrm>
          <a:prstGeom prst="rect">
            <a:avLst/>
          </a:prstGeom>
        </p:spPr>
      </p:pic>
      <p:sp>
        <p:nvSpPr>
          <p:cNvPr id="5" name="Title 1"/>
          <p:cNvSpPr txBox="1"/>
          <p:nvPr/>
        </p:nvSpPr>
        <p:spPr>
          <a:xfrm>
            <a:off x="449263" y="5325743"/>
            <a:ext cx="8341726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algn="r" rtl="0"/>
            <a:r>
              <a:rPr lang="id-ID" sz="3400" dirty="0">
                <a:solidFill>
                  <a:srgbClr val="25243D"/>
                </a:solidFill>
                <a:latin typeface="Century Gothic Bold"/>
              </a:rPr>
              <a:t>Apa saja yang </a:t>
            </a:r>
            <a:br>
              <a:rPr lang="id-ID" sz="3400" dirty="0">
                <a:solidFill>
                  <a:srgbClr val="25243D"/>
                </a:solidFill>
                <a:latin typeface="Century Gothic Bold"/>
              </a:rPr>
            </a:br>
            <a:r>
              <a:rPr lang="id-ID" sz="3400" dirty="0">
                <a:solidFill>
                  <a:srgbClr val="25243D"/>
                </a:solidFill>
                <a:latin typeface="Century Gothic Bold"/>
              </a:rPr>
              <a:t>menjadi tantangan?</a:t>
            </a:r>
          </a:p>
        </p:txBody>
      </p:sp>
      <p:sp>
        <p:nvSpPr>
          <p:cNvPr id="9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Title 1"/>
          <p:cNvSpPr txBox="1"/>
          <p:nvPr/>
        </p:nvSpPr>
        <p:spPr>
          <a:xfrm>
            <a:off x="3867150" y="415063"/>
            <a:ext cx="4413250" cy="273845"/>
          </a:xfrm>
          <a:prstGeom prst="rect">
            <a:avLst/>
          </a:prstGeom>
        </p:spPr>
        <p:txBody>
          <a:bodyPr rtlCol="0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 panose="020F0502020204030204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 panose="020F0502020204030204"/>
              </a:defRPr>
            </a:lvl9pPr>
          </a:lstStyle>
          <a:p>
            <a:pPr rtl="0" hangingPunct="1"/>
            <a:r>
              <a:rPr lang="id-ID" dirty="0"/>
              <a:t>Pelajaran 2: Bagaimana berlatih seperti seorang penjelajah Arktik?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/>
          <p:nvPr/>
        </p:nvSpPr>
        <p:spPr>
          <a:xfrm>
            <a:off x="363622" y="5334604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id-ID" sz="3400" dirty="0">
                <a:solidFill>
                  <a:srgbClr val="FFFFFF"/>
                </a:solidFill>
                <a:latin typeface="Century Gothic Bold"/>
              </a:rPr>
              <a:t>Apa saja yang </a:t>
            </a:r>
            <a:br>
              <a:rPr lang="id-ID" sz="3400" dirty="0">
                <a:solidFill>
                  <a:srgbClr val="FFFFFF"/>
                </a:solidFill>
                <a:latin typeface="Century Gothic Bold"/>
              </a:rPr>
            </a:br>
            <a:r>
              <a:rPr lang="id-ID" sz="3400" dirty="0">
                <a:solidFill>
                  <a:srgbClr val="FFFFFF"/>
                </a:solidFill>
                <a:latin typeface="Century Gothic Bold"/>
              </a:rPr>
              <a:t>menjadi tantangan?</a:t>
            </a:r>
          </a:p>
        </p:txBody>
      </p:sp>
      <p:sp>
        <p:nvSpPr>
          <p:cNvPr id="13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524250" y="415063"/>
            <a:ext cx="475615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 dirty="0"/>
              <a:t>Pelajaran 2: Bagaimana berlatih seperti seorang penjelajah Arktik?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5BF22D5-79A7-4B36-9C40-C7C7B20DE211}"/>
</file>

<file path=customXml/itemProps2.xml><?xml version="1.0" encoding="utf-8"?>
<ds:datastoreItem xmlns:ds="http://schemas.openxmlformats.org/officeDocument/2006/customXml" ds:itemID="{11F15435-D4DC-4A42-8BF8-C2DEB039B72C}"/>
</file>

<file path=customXml/itemProps3.xml><?xml version="1.0" encoding="utf-8"?>
<ds:datastoreItem xmlns:ds="http://schemas.openxmlformats.org/officeDocument/2006/customXml" ds:itemID="{F5123277-1C8D-4F14-AE1D-DAEFA333CFC0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796</Words>
  <Application>Microsoft Office PowerPoint</Application>
  <PresentationFormat>On-screen Show (4:3)</PresentationFormat>
  <Paragraphs>116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Pelajaran 2: Bagaimana berlatih seperti seorang penjelajah Arktik?</vt:lpstr>
      <vt:lpstr>Pelajaran 2: Bagaimana berlatih seperti seorang penjelajah Arktik?</vt:lpstr>
      <vt:lpstr>Pelajaran 2: Bagaimana berlatih seperti seorang penjelajah Arktik?</vt:lpstr>
      <vt:lpstr>Pelajaran 2: Bagaimana berlatih seperti seorang penjelajah Arktik?</vt:lpstr>
      <vt:lpstr>PowerPoint Presentation</vt:lpstr>
      <vt:lpstr>Pelajaran 2: Bagaimana berlatih seperti seorang penjelajah Arktik?</vt:lpstr>
      <vt:lpstr>PowerPoint Presentation</vt:lpstr>
      <vt:lpstr>Pelajaran 2: Bagaimana berlatih seperti seorang penjelajah Arktik?</vt:lpstr>
      <vt:lpstr>Pelajaran 2: Bagaimana berlatih seperti seorang penjelajah Arktik?</vt:lpstr>
      <vt:lpstr>Pelajaran 2: Bagaimana berlatih seperti seorang penjelajah Arktik?</vt:lpstr>
      <vt:lpstr>Pelajaran 2: Bagaimana berlatih seperti seorang penjelajah Arktik?</vt:lpstr>
      <vt:lpstr>Pelajaran 2: Bagaimana berlatih seperti seorang penjelajah Arktik?</vt:lpstr>
      <vt:lpstr>Pelajaran 2: Bagaimana berlatih seperti seorang penjelajah Arktik?</vt:lpstr>
      <vt:lpstr>Pelajaran 2: Bagaimana berlatih seperti seorang penjelajah Arktik?</vt:lpstr>
      <vt:lpstr>Pelajaran 2: Bagaimana berlatih seperti seorang penjelajah Arktik?</vt:lpstr>
      <vt:lpstr>Pelajaran 2: Bagaimana berlatih seperti seorang penjelajah Arktik?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Louise Cachot</cp:lastModifiedBy>
  <cp:revision>120</cp:revision>
  <cp:lastPrinted>2018-10-15T11:47:00Z</cp:lastPrinted>
  <dcterms:created xsi:type="dcterms:W3CDTF">2020-03-28T11:03:23Z</dcterms:created>
  <dcterms:modified xsi:type="dcterms:W3CDTF">2020-03-28T14:58:35Z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  <property fmtid="{D5CDD505-2E9C-101B-9397-08002B2CF9AE}" pid="3" name="KSOProductBuildVer">
    <vt:lpwstr>1033-11.2.0.9150</vt:lpwstr>
  </property>
</Properties>
</file>